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lifeguardapp_design_skin_v2b.jpg" descr="lifeguardapp_design_skin_v2b.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32" name="Picture 3" descr="Picture 3"/>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
        <p:nvSpPr>
          <p:cNvPr id="133" name="TextBox 6"/>
          <p:cNvSpPr txBox="1"/>
          <p:nvPr/>
        </p:nvSpPr>
        <p:spPr>
          <a:xfrm>
            <a:off x="6505783" y="5371829"/>
            <a:ext cx="184460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a:t>
            </a:r>
            <a:r>
              <a:rPr>
                <a:solidFill>
                  <a:srgbClr val="16A7B5"/>
                </a:solidFill>
                <a:latin typeface="Metropolis Bold"/>
                <a:ea typeface="Metropolis Bold"/>
                <a:cs typeface="Metropolis Bold"/>
                <a:sym typeface="Metropolis Bold"/>
              </a:rPr>
              <a:t>Start</a:t>
            </a:r>
            <a:r>
              <a:t> button is tapped to start the timer.</a:t>
            </a:r>
          </a:p>
        </p:txBody>
      </p:sp>
      <p:sp>
        <p:nvSpPr>
          <p:cNvPr id="134" name="TextBox 7"/>
          <p:cNvSpPr txBox="1"/>
          <p:nvPr/>
        </p:nvSpPr>
        <p:spPr>
          <a:xfrm>
            <a:off x="3814732" y="5371827"/>
            <a:ext cx="184460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user </a:t>
            </a:r>
            <a:r>
              <a:rPr>
                <a:solidFill>
                  <a:srgbClr val="16A7B5"/>
                </a:solidFill>
                <a:latin typeface="Metropolis Bold"/>
                <a:ea typeface="Metropolis Bold"/>
                <a:cs typeface="Metropolis Bold"/>
                <a:sym typeface="Metropolis Bold"/>
              </a:rPr>
              <a:t>selects the drug</a:t>
            </a:r>
            <a:br>
              <a:rPr>
                <a:solidFill>
                  <a:srgbClr val="16A7B5"/>
                </a:solidFill>
                <a:latin typeface="Metropolis Bold"/>
                <a:ea typeface="Metropolis Bold"/>
                <a:cs typeface="Metropolis Bold"/>
                <a:sym typeface="Metropolis Bold"/>
              </a:rPr>
            </a:br>
            <a:r>
              <a:t>they will be using.</a:t>
            </a:r>
          </a:p>
        </p:txBody>
      </p:sp>
      <p:sp>
        <p:nvSpPr>
          <p:cNvPr id="135" name="TextBox 8"/>
          <p:cNvSpPr txBox="1"/>
          <p:nvPr/>
        </p:nvSpPr>
        <p:spPr>
          <a:xfrm>
            <a:off x="1135578" y="5371827"/>
            <a:ext cx="1844606"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a:t>
            </a:r>
            <a:r>
              <a:rPr>
                <a:solidFill>
                  <a:srgbClr val="16A7B5"/>
                </a:solidFill>
                <a:latin typeface="Metropolis Bold"/>
                <a:ea typeface="Metropolis Bold"/>
                <a:cs typeface="Metropolis Bold"/>
                <a:sym typeface="Metropolis Bold"/>
              </a:rPr>
              <a:t>list of drugs</a:t>
            </a:r>
            <a:r>
              <a:t> is displayed.</a:t>
            </a:r>
          </a:p>
        </p:txBody>
      </p:sp>
      <p:sp>
        <p:nvSpPr>
          <p:cNvPr id="136" name="TextBox 9"/>
          <p:cNvSpPr txBox="1"/>
          <p:nvPr/>
        </p:nvSpPr>
        <p:spPr>
          <a:xfrm>
            <a:off x="9211818" y="5371829"/>
            <a:ext cx="184460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timer starts running. If the user needs more time before the timer starts, they tap </a:t>
            </a:r>
            <a:br/>
            <a:r>
              <a:t>the </a:t>
            </a:r>
            <a:r>
              <a:rPr>
                <a:solidFill>
                  <a:srgbClr val="16A7B5"/>
                </a:solidFill>
                <a:latin typeface="Metropolis Bold"/>
                <a:ea typeface="Metropolis Bold"/>
                <a:cs typeface="Metropolis Bold"/>
                <a:sym typeface="Metropolis Bold"/>
              </a:rPr>
              <a:t>Pause</a:t>
            </a:r>
            <a:r>
              <a:t> button.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lifeguardapp_design_skin_v2c.jpg" descr="lifeguardapp_design_skin_v2c.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39" name="Picture 3" descr="Picture 3"/>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
        <p:nvSpPr>
          <p:cNvPr id="140" name="TextBox 6"/>
          <p:cNvSpPr txBox="1"/>
          <p:nvPr/>
        </p:nvSpPr>
        <p:spPr>
          <a:xfrm>
            <a:off x="7775849" y="5371829"/>
            <a:ext cx="184460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At 10 seconds remaining, an alarm will ring. When the timer ends, the </a:t>
            </a:r>
            <a:r>
              <a:rPr>
                <a:solidFill>
                  <a:srgbClr val="16A7B5"/>
                </a:solidFill>
                <a:latin typeface="Metropolis Bold"/>
                <a:ea typeface="Metropolis Bold"/>
                <a:cs typeface="Metropolis Bold"/>
                <a:sym typeface="Metropolis Bold"/>
              </a:rPr>
              <a:t>Stop</a:t>
            </a:r>
            <a:r>
              <a:t> button is tapped to shut off the alarm.</a:t>
            </a:r>
          </a:p>
        </p:txBody>
      </p:sp>
      <p:sp>
        <p:nvSpPr>
          <p:cNvPr id="141" name="TextBox 7"/>
          <p:cNvSpPr txBox="1"/>
          <p:nvPr/>
        </p:nvSpPr>
        <p:spPr>
          <a:xfrm>
            <a:off x="5173698" y="5371827"/>
            <a:ext cx="1844605"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To increase the length of the timer, the </a:t>
            </a:r>
            <a:r>
              <a:rPr>
                <a:solidFill>
                  <a:srgbClr val="16A7B5"/>
                </a:solidFill>
                <a:latin typeface="Metropolis Bold"/>
                <a:ea typeface="Metropolis Bold"/>
                <a:cs typeface="Metropolis Bold"/>
                <a:sym typeface="Metropolis Bold"/>
              </a:rPr>
              <a:t>Extend</a:t>
            </a:r>
            <a:r>
              <a:t> button is tapped, and a time is selected.</a:t>
            </a:r>
          </a:p>
        </p:txBody>
      </p:sp>
      <p:sp>
        <p:nvSpPr>
          <p:cNvPr id="142" name="TextBox 8"/>
          <p:cNvSpPr txBox="1"/>
          <p:nvPr/>
        </p:nvSpPr>
        <p:spPr>
          <a:xfrm>
            <a:off x="2570745" y="5371827"/>
            <a:ext cx="184460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When the user is ready, they tap the </a:t>
            </a:r>
            <a:r>
              <a:rPr>
                <a:solidFill>
                  <a:srgbClr val="16A7B5"/>
                </a:solidFill>
                <a:latin typeface="Metropolis Bold"/>
                <a:ea typeface="Metropolis Bold"/>
                <a:cs typeface="Metropolis Bold"/>
                <a:sym typeface="Metropolis Bold"/>
              </a:rPr>
              <a:t>Start</a:t>
            </a:r>
            <a:r>
              <a:t> button.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5" name="TextBox 2"/>
          <p:cNvSpPr txBox="1"/>
          <p:nvPr/>
        </p:nvSpPr>
        <p:spPr>
          <a:xfrm>
            <a:off x="1336151" y="1414152"/>
            <a:ext cx="6164442" cy="3648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2800">
                <a:solidFill>
                  <a:srgbClr val="16A7B5"/>
                </a:solidFill>
                <a:latin typeface="Metropolis Bold"/>
                <a:ea typeface="Metropolis Bold"/>
                <a:cs typeface="Metropolis Bold"/>
                <a:sym typeface="Metropolis Bold"/>
              </a:defRPr>
            </a:pPr>
            <a:r>
              <a:t>Geo-Fencing</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GPS location used.</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Specific functionalities based on users location.</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Targeted push notifications.</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Alternative alerts instead of 9-1-1.</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Fully customizable to select towns, cities or provinces.</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Restrict access in areas if required.</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Admin panel for each HA to have more control.</a:t>
            </a:r>
          </a:p>
          <a:p>
            <a:pPr marL="285750" indent="-285750">
              <a:lnSpc>
                <a:spcPts val="2800"/>
              </a:lnSpc>
              <a:buSzPct val="100000"/>
              <a:buFont typeface="Arial"/>
              <a:buChar char="•"/>
              <a:defRPr>
                <a:latin typeface="Metropolis Extra Light"/>
                <a:ea typeface="Metropolis Extra Light"/>
                <a:cs typeface="Metropolis Extra Light"/>
                <a:sym typeface="Metropolis Extra Light"/>
              </a:defRPr>
            </a:pPr>
            <a:r>
              <a:t>User centered.</a:t>
            </a:r>
          </a:p>
        </p:txBody>
      </p:sp>
      <p:pic>
        <p:nvPicPr>
          <p:cNvPr id="146"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pic>
        <p:nvPicPr>
          <p:cNvPr id="147" name="lifeguardapp_design_skin_v2_stop.png" descr="lifeguardapp_design_skin_v2_stop.png"/>
          <p:cNvPicPr>
            <a:picLocks noChangeAspect="1"/>
          </p:cNvPicPr>
          <p:nvPr/>
        </p:nvPicPr>
        <p:blipFill>
          <a:blip r:embed="rId4">
            <a:extLst/>
          </a:blip>
          <a:srcRect l="0" t="4786" r="0" b="4786"/>
          <a:stretch>
            <a:fillRect/>
          </a:stretch>
        </p:blipFill>
        <p:spPr>
          <a:xfrm>
            <a:off x="7725374" y="1107233"/>
            <a:ext cx="3016137" cy="4963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50" name="Picture 8" descr="Picture 8"/>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
        <p:nvSpPr>
          <p:cNvPr id="151" name="TextBox 12"/>
          <p:cNvSpPr txBox="1"/>
          <p:nvPr/>
        </p:nvSpPr>
        <p:spPr>
          <a:xfrm>
            <a:off x="2516969" y="1313663"/>
            <a:ext cx="7158061" cy="22007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3600"/>
              </a:lnSpc>
              <a:spcBef>
                <a:spcPts val="2000"/>
              </a:spcBef>
              <a:defRPr sz="2800">
                <a:solidFill>
                  <a:srgbClr val="16A7B5"/>
                </a:solidFill>
                <a:latin typeface="Metropolis Bold"/>
                <a:ea typeface="Metropolis Bold"/>
                <a:cs typeface="Metropolis Bold"/>
                <a:sym typeface="Metropolis Bold"/>
              </a:defRPr>
            </a:pPr>
            <a:r>
              <a:t>Technology Partnership</a:t>
            </a:r>
          </a:p>
          <a:p>
            <a:pPr algn="ctr">
              <a:lnSpc>
                <a:spcPts val="2800"/>
              </a:lnSpc>
              <a:defRPr>
                <a:latin typeface="Metropolis Extra Light"/>
                <a:ea typeface="Metropolis Extra Light"/>
                <a:cs typeface="Metropolis Extra Light"/>
                <a:sym typeface="Metropolis Extra Light"/>
              </a:defRPr>
            </a:pPr>
            <a:r>
              <a:t>In 2019, Lifeguard Digital Health partnered with Microsoft to scale up their multiple digital solutions to expand availability globally. The partnership enables the company to focus on the provision of the application rather than managing the cloud infrastructure.</a:t>
            </a:r>
          </a:p>
        </p:txBody>
      </p:sp>
      <p:pic>
        <p:nvPicPr>
          <p:cNvPr id="152" name="Picture 14" descr="Picture 14"/>
          <p:cNvPicPr>
            <a:picLocks noChangeAspect="1"/>
          </p:cNvPicPr>
          <p:nvPr/>
        </p:nvPicPr>
        <p:blipFill>
          <a:blip r:embed="rId4">
            <a:extLst/>
          </a:blip>
          <a:stretch>
            <a:fillRect/>
          </a:stretch>
        </p:blipFill>
        <p:spPr>
          <a:xfrm>
            <a:off x="5471400" y="3900277"/>
            <a:ext cx="1249201" cy="1249201"/>
          </a:xfrm>
          <a:prstGeom prst="rect">
            <a:avLst/>
          </a:prstGeom>
          <a:ln w="12700">
            <a:miter lim="400000"/>
          </a:ln>
          <a:effectLst>
            <a:outerShdw sx="100000" sy="100000" kx="0" ky="0" algn="b" rotWithShape="0" blurRad="50800" dist="38100" dir="5400000">
              <a:srgbClr val="000000">
                <a:alpha val="5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TextBox 2"/>
          <p:cNvSpPr txBox="1"/>
          <p:nvPr/>
        </p:nvSpPr>
        <p:spPr>
          <a:xfrm>
            <a:off x="1295091" y="1313662"/>
            <a:ext cx="9417628" cy="29119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3600"/>
              </a:lnSpc>
              <a:spcBef>
                <a:spcPts val="2000"/>
              </a:spcBef>
              <a:defRPr sz="2800">
                <a:solidFill>
                  <a:srgbClr val="16A7B5"/>
                </a:solidFill>
                <a:latin typeface="Metropolis Bold"/>
                <a:ea typeface="Metropolis Bold"/>
                <a:cs typeface="Metropolis Bold"/>
                <a:sym typeface="Metropolis Bold"/>
              </a:defRPr>
            </a:pPr>
            <a:r>
              <a:t>Research &amp; Development</a:t>
            </a:r>
          </a:p>
          <a:p>
            <a:pPr algn="ctr">
              <a:lnSpc>
                <a:spcPts val="2800"/>
              </a:lnSpc>
              <a:defRPr>
                <a:latin typeface="Metropolis Extra Light"/>
                <a:ea typeface="Metropolis Extra Light"/>
                <a:cs typeface="Metropolis Extra Light"/>
                <a:sym typeface="Metropolis Extra Light"/>
              </a:defRPr>
            </a:pPr>
            <a:r>
              <a:t>In partnership with Microsoft Inc. and the MyPDX blockchain team from Canada’s Digital Technology Supercluster (lead by MolecularYou Co. and UBC), we are building a digital platform linking the smartphone app interface, fortified for privacy and security, with permission blockchain technology. The platform will also use Artificial Intelligence (AI) to build machine learning algorithms (MLAs) for enhanced data analysis and train predictive models for enabling future public health harm reduction strategies.</a:t>
            </a:r>
          </a:p>
        </p:txBody>
      </p:sp>
      <p:pic>
        <p:nvPicPr>
          <p:cNvPr id="156" name="Picture 8" descr="Picture 8"/>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grpSp>
        <p:nvGrpSpPr>
          <p:cNvPr id="161" name="Group 3"/>
          <p:cNvGrpSpPr/>
          <p:nvPr/>
        </p:nvGrpSpPr>
        <p:grpSpPr>
          <a:xfrm>
            <a:off x="3231600" y="4613519"/>
            <a:ext cx="5544611" cy="1249995"/>
            <a:chOff x="0" y="0"/>
            <a:chExt cx="5544609" cy="1249993"/>
          </a:xfrm>
        </p:grpSpPr>
        <p:pic>
          <p:nvPicPr>
            <p:cNvPr id="157" name="Picture 7" descr="Picture 7"/>
            <p:cNvPicPr>
              <a:picLocks noChangeAspect="1"/>
            </p:cNvPicPr>
            <p:nvPr/>
          </p:nvPicPr>
          <p:blipFill>
            <a:blip r:embed="rId4">
              <a:extLst/>
            </a:blip>
            <a:stretch>
              <a:fillRect/>
            </a:stretch>
          </p:blipFill>
          <p:spPr>
            <a:xfrm>
              <a:off x="1431802" y="794"/>
              <a:ext cx="1249201" cy="1249200"/>
            </a:xfrm>
            <a:prstGeom prst="rect">
              <a:avLst/>
            </a:prstGeom>
            <a:ln w="12700" cap="flat">
              <a:noFill/>
              <a:miter lim="400000"/>
            </a:ln>
            <a:effectLst>
              <a:outerShdw sx="100000" sy="100000" kx="0" ky="0" algn="b" rotWithShape="0" blurRad="50800" dist="38100" dir="5400000">
                <a:srgbClr val="000000">
                  <a:alpha val="5000"/>
                </a:srgbClr>
              </a:outerShdw>
            </a:effectLst>
          </p:spPr>
        </p:pic>
        <p:pic>
          <p:nvPicPr>
            <p:cNvPr id="158" name="Picture 9" descr="Picture 9"/>
            <p:cNvPicPr>
              <a:picLocks noChangeAspect="1"/>
            </p:cNvPicPr>
            <p:nvPr/>
          </p:nvPicPr>
          <p:blipFill>
            <a:blip r:embed="rId5">
              <a:extLst/>
            </a:blip>
            <a:stretch>
              <a:fillRect/>
            </a:stretch>
          </p:blipFill>
          <p:spPr>
            <a:xfrm>
              <a:off x="-1" y="0"/>
              <a:ext cx="1249201" cy="1249200"/>
            </a:xfrm>
            <a:prstGeom prst="rect">
              <a:avLst/>
            </a:prstGeom>
            <a:ln w="12700" cap="flat">
              <a:noFill/>
              <a:miter lim="400000"/>
            </a:ln>
            <a:effectLst>
              <a:outerShdw sx="100000" sy="100000" kx="0" ky="0" algn="b" rotWithShape="0" blurRad="50800" dist="38100" dir="5400000">
                <a:srgbClr val="000000">
                  <a:alpha val="5000"/>
                </a:srgbClr>
              </a:outerShdw>
            </a:effectLst>
          </p:spPr>
        </p:pic>
        <p:pic>
          <p:nvPicPr>
            <p:cNvPr id="159" name="Picture 11" descr="Picture 11"/>
            <p:cNvPicPr>
              <a:picLocks noChangeAspect="1"/>
            </p:cNvPicPr>
            <p:nvPr/>
          </p:nvPicPr>
          <p:blipFill>
            <a:blip r:embed="rId6">
              <a:extLst/>
            </a:blip>
            <a:stretch>
              <a:fillRect/>
            </a:stretch>
          </p:blipFill>
          <p:spPr>
            <a:xfrm>
              <a:off x="2863606" y="794"/>
              <a:ext cx="1249201" cy="1249200"/>
            </a:xfrm>
            <a:prstGeom prst="rect">
              <a:avLst/>
            </a:prstGeom>
            <a:ln w="12700" cap="flat">
              <a:noFill/>
              <a:miter lim="400000"/>
            </a:ln>
            <a:effectLst>
              <a:outerShdw sx="100000" sy="100000" kx="0" ky="0" algn="b" rotWithShape="0" blurRad="50800" dist="38100" dir="5400000">
                <a:srgbClr val="000000">
                  <a:alpha val="5000"/>
                </a:srgbClr>
              </a:outerShdw>
            </a:effectLst>
          </p:spPr>
        </p:pic>
        <p:pic>
          <p:nvPicPr>
            <p:cNvPr id="160" name="Picture 12" descr="Picture 12"/>
            <p:cNvPicPr>
              <a:picLocks noChangeAspect="1"/>
            </p:cNvPicPr>
            <p:nvPr/>
          </p:nvPicPr>
          <p:blipFill>
            <a:blip r:embed="rId7">
              <a:extLst/>
            </a:blip>
            <a:stretch>
              <a:fillRect/>
            </a:stretch>
          </p:blipFill>
          <p:spPr>
            <a:xfrm>
              <a:off x="4295409" y="794"/>
              <a:ext cx="1249201" cy="1249200"/>
            </a:xfrm>
            <a:prstGeom prst="rect">
              <a:avLst/>
            </a:prstGeom>
            <a:ln w="12700" cap="flat">
              <a:noFill/>
              <a:miter lim="400000"/>
            </a:ln>
            <a:effectLst>
              <a:outerShdw sx="100000" sy="100000" kx="0" ky="0" algn="b" rotWithShape="0" blurRad="50800" dist="38100" dir="5400000">
                <a:srgbClr val="000000">
                  <a:alpha val="5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4" name="TextBox 2"/>
          <p:cNvSpPr txBox="1"/>
          <p:nvPr/>
        </p:nvSpPr>
        <p:spPr>
          <a:xfrm>
            <a:off x="1465667" y="1474618"/>
            <a:ext cx="2906970" cy="454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2000">
                <a:latin typeface="Metropolis Extra Light"/>
                <a:ea typeface="Metropolis Extra Light"/>
                <a:cs typeface="Metropolis Extra Light"/>
                <a:sym typeface="Metropolis Extra Light"/>
              </a:defRPr>
            </a:pPr>
            <a:r>
              <a:t>Our </a:t>
            </a:r>
            <a:r>
              <a:rPr>
                <a:solidFill>
                  <a:srgbClr val="16A7B5"/>
                </a:solidFill>
                <a:latin typeface="Metropolis Bold"/>
                <a:ea typeface="Metropolis Bold"/>
                <a:cs typeface="Metropolis Bold"/>
                <a:sym typeface="Metropolis Bold"/>
              </a:rPr>
              <a:t>Executive Team</a:t>
            </a:r>
            <a:endParaRPr>
              <a:solidFill>
                <a:srgbClr val="16A7B5"/>
              </a:solidFill>
              <a:latin typeface="Metropolis Bold"/>
              <a:ea typeface="Metropolis Bold"/>
              <a:cs typeface="Metropolis Bold"/>
              <a:sym typeface="Metropolis Bold"/>
            </a:endParaRPr>
          </a:p>
          <a:p>
            <a:pPr>
              <a:spcBef>
                <a:spcPts val="2400"/>
              </a:spcBef>
              <a:defRPr sz="1600">
                <a:solidFill>
                  <a:srgbClr val="16A7B5"/>
                </a:solidFill>
                <a:latin typeface="Metropolis Medium"/>
                <a:ea typeface="Metropolis Medium"/>
                <a:cs typeface="Metropolis Medium"/>
                <a:sym typeface="Metropolis Medium"/>
              </a:defRPr>
            </a:pPr>
            <a:r>
              <a:t>Jeff Hardy, Founder</a:t>
            </a:r>
            <a:br/>
            <a:r>
              <a:rPr sz="1200">
                <a:solidFill>
                  <a:srgbClr val="000000"/>
                </a:solidFill>
                <a:latin typeface="Metropolis Extra Light"/>
                <a:ea typeface="Metropolis Extra Light"/>
                <a:cs typeface="Metropolis Extra Light"/>
                <a:sym typeface="Metropolis Extra Light"/>
              </a:rPr>
              <a:t>Chief Executive Officer</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16A7B5"/>
                </a:solidFill>
                <a:latin typeface="Metropolis Medium"/>
                <a:ea typeface="Metropolis Medium"/>
                <a:cs typeface="Metropolis Medium"/>
                <a:sym typeface="Metropolis Medium"/>
              </a:defRPr>
            </a:pPr>
            <a:r>
              <a:t>Fern Hardy</a:t>
            </a:r>
            <a:br/>
            <a:r>
              <a:rPr sz="1200">
                <a:solidFill>
                  <a:srgbClr val="000000"/>
                </a:solidFill>
                <a:latin typeface="Metropolis Extra Light"/>
                <a:ea typeface="Metropolis Extra Light"/>
                <a:cs typeface="Metropolis Extra Light"/>
                <a:sym typeface="Metropolis Extra Light"/>
              </a:rPr>
              <a:t>Finance and Administrative Officer</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16A7B5"/>
                </a:solidFill>
                <a:latin typeface="Metropolis Medium"/>
                <a:ea typeface="Metropolis Medium"/>
                <a:cs typeface="Metropolis Medium"/>
                <a:sym typeface="Metropolis Medium"/>
              </a:defRPr>
            </a:pPr>
            <a:r>
              <a:t>Chandana Unnithan,</a:t>
            </a:r>
            <a:br/>
            <a:r>
              <a:rPr sz="1200"/>
              <a:t>Ph.D., MBus. Computing, MBA</a:t>
            </a:r>
            <a:br>
              <a:rPr sz="1200"/>
            </a:br>
            <a:r>
              <a:rPr sz="1200">
                <a:solidFill>
                  <a:srgbClr val="000000"/>
                </a:solidFill>
                <a:latin typeface="Metropolis Extra Light"/>
                <a:ea typeface="Metropolis Extra Light"/>
                <a:cs typeface="Metropolis Extra Light"/>
                <a:sym typeface="Metropolis Extra Light"/>
              </a:rPr>
              <a:t>Chief Technical and Informatics Officer</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16A7B5"/>
                </a:solidFill>
                <a:latin typeface="Metropolis Medium"/>
                <a:ea typeface="Metropolis Medium"/>
                <a:cs typeface="Metropolis Medium"/>
                <a:sym typeface="Metropolis Medium"/>
              </a:defRPr>
            </a:pPr>
            <a:r>
              <a:t>Brent Gasiorowski,</a:t>
            </a:r>
            <a:br/>
            <a:r>
              <a:rPr sz="1200">
                <a:solidFill>
                  <a:srgbClr val="000000"/>
                </a:solidFill>
                <a:latin typeface="Metropolis Extra Light"/>
                <a:ea typeface="Metropolis Extra Light"/>
                <a:cs typeface="Metropolis Extra Light"/>
                <a:sym typeface="Metropolis Extra Light"/>
              </a:rPr>
              <a:t>Chief Marketing Officer</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16A7B5"/>
                </a:solidFill>
                <a:latin typeface="Metropolis Medium"/>
                <a:ea typeface="Metropolis Medium"/>
                <a:cs typeface="Metropolis Medium"/>
                <a:sym typeface="Metropolis Medium"/>
              </a:defRPr>
            </a:pPr>
            <a:r>
              <a:t>Ken Oliver,</a:t>
            </a:r>
            <a:br/>
            <a:r>
              <a:rPr sz="1200"/>
              <a:t>LLB</a:t>
            </a:r>
            <a:br>
              <a:rPr sz="1200"/>
            </a:br>
            <a:r>
              <a:rPr sz="1200">
                <a:solidFill>
                  <a:srgbClr val="000000"/>
                </a:solidFill>
                <a:latin typeface="Metropolis Extra Light"/>
                <a:ea typeface="Metropolis Extra Light"/>
                <a:cs typeface="Metropolis Extra Light"/>
                <a:sym typeface="Metropolis Extra Light"/>
              </a:rPr>
              <a:t>Corporate Legal Counsel</a:t>
            </a:r>
            <a:br>
              <a:rPr sz="1200">
                <a:solidFill>
                  <a:srgbClr val="000000"/>
                </a:solidFill>
                <a:latin typeface="Metropolis Extra Light"/>
                <a:ea typeface="Metropolis Extra Light"/>
                <a:cs typeface="Metropolis Extra Light"/>
                <a:sym typeface="Metropolis Extra Light"/>
              </a:rPr>
            </a:br>
            <a:r>
              <a:rPr sz="1200">
                <a:solidFill>
                  <a:srgbClr val="000000"/>
                </a:solidFill>
                <a:latin typeface="Metropolis Extra Light"/>
                <a:ea typeface="Metropolis Extra Light"/>
                <a:cs typeface="Metropolis Extra Light"/>
                <a:sym typeface="Metropolis Extra Light"/>
              </a:rPr>
              <a:t>Strategist Corporate Partnerships</a:t>
            </a:r>
          </a:p>
        </p:txBody>
      </p:sp>
      <p:sp>
        <p:nvSpPr>
          <p:cNvPr id="165" name="TextBox 3"/>
          <p:cNvSpPr txBox="1"/>
          <p:nvPr/>
        </p:nvSpPr>
        <p:spPr>
          <a:xfrm>
            <a:off x="5496957" y="1474619"/>
            <a:ext cx="2906969"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2000">
                <a:latin typeface="Metropolis Extra Light"/>
                <a:ea typeface="Metropolis Extra Light"/>
                <a:cs typeface="Metropolis Extra Light"/>
                <a:sym typeface="Metropolis Extra Light"/>
              </a:defRPr>
            </a:pPr>
            <a:r>
              <a:t>Our </a:t>
            </a:r>
            <a:r>
              <a:rPr>
                <a:solidFill>
                  <a:srgbClr val="89C672"/>
                </a:solidFill>
                <a:latin typeface="Metropolis Bold"/>
                <a:ea typeface="Metropolis Bold"/>
                <a:cs typeface="Metropolis Bold"/>
                <a:sym typeface="Metropolis Bold"/>
              </a:rPr>
              <a:t>Advisors</a:t>
            </a:r>
            <a:endParaRPr>
              <a:solidFill>
                <a:srgbClr val="89C672"/>
              </a:solidFill>
              <a:latin typeface="Metropolis Bold"/>
              <a:ea typeface="Metropolis Bold"/>
              <a:cs typeface="Metropolis Bold"/>
              <a:sym typeface="Metropolis Bold"/>
            </a:endParaRPr>
          </a:p>
          <a:p>
            <a:pPr>
              <a:spcBef>
                <a:spcPts val="2400"/>
              </a:spcBef>
              <a:defRPr sz="1600">
                <a:solidFill>
                  <a:srgbClr val="89C672"/>
                </a:solidFill>
                <a:latin typeface="Metropolis Medium"/>
                <a:ea typeface="Metropolis Medium"/>
                <a:cs typeface="Metropolis Medium"/>
                <a:sym typeface="Metropolis Medium"/>
              </a:defRPr>
            </a:pPr>
            <a:r>
              <a:t>Madeleine Hardin,</a:t>
            </a:r>
            <a:br/>
            <a:r>
              <a:rPr sz="1200"/>
              <a:t>MA. MEd</a:t>
            </a:r>
            <a:br>
              <a:rPr sz="1200"/>
            </a:br>
            <a:r>
              <a:rPr sz="1200">
                <a:solidFill>
                  <a:srgbClr val="000000"/>
                </a:solidFill>
                <a:latin typeface="Metropolis Extra Light"/>
                <a:ea typeface="Metropolis Extra Light"/>
                <a:cs typeface="Metropolis Extra Light"/>
                <a:sym typeface="Metropolis Extra Light"/>
              </a:rPr>
              <a:t>Community Relations</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89C672"/>
                </a:solidFill>
                <a:latin typeface="Metropolis Medium"/>
                <a:ea typeface="Metropolis Medium"/>
                <a:cs typeface="Metropolis Medium"/>
                <a:sym typeface="Metropolis Medium"/>
              </a:defRPr>
            </a:pPr>
            <a:r>
              <a:t>Frank Holler</a:t>
            </a:r>
            <a:br/>
            <a:r>
              <a:rPr sz="1200">
                <a:solidFill>
                  <a:srgbClr val="000000"/>
                </a:solidFill>
                <a:latin typeface="Metropolis Extra Light"/>
                <a:ea typeface="Metropolis Extra Light"/>
                <a:cs typeface="Metropolis Extra Light"/>
                <a:sym typeface="Metropolis Extra Light"/>
              </a:rPr>
              <a:t>Corporate Strategies</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89C672"/>
                </a:solidFill>
                <a:latin typeface="Metropolis Medium"/>
                <a:ea typeface="Metropolis Medium"/>
                <a:cs typeface="Metropolis Medium"/>
                <a:sym typeface="Metropolis Medium"/>
              </a:defRPr>
            </a:pPr>
            <a:r>
              <a:t>Anne Graham</a:t>
            </a:r>
            <a:br/>
            <a:r>
              <a:rPr sz="1200">
                <a:solidFill>
                  <a:srgbClr val="000000"/>
                </a:solidFill>
                <a:latin typeface="Metropolis Extra Light"/>
                <a:ea typeface="Metropolis Extra Light"/>
                <a:cs typeface="Metropolis Extra Light"/>
                <a:sym typeface="Metropolis Extra Light"/>
              </a:rPr>
              <a:t>Best-Selling Author, Speaker</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89C672"/>
                </a:solidFill>
                <a:latin typeface="Metropolis Medium"/>
                <a:ea typeface="Metropolis Medium"/>
                <a:cs typeface="Metropolis Medium"/>
                <a:sym typeface="Metropolis Medium"/>
              </a:defRPr>
            </a:pPr>
            <a:r>
              <a:t>Brent Hardy</a:t>
            </a:r>
            <a:br/>
            <a:r>
              <a:rPr sz="1200">
                <a:solidFill>
                  <a:srgbClr val="000000"/>
                </a:solidFill>
                <a:latin typeface="Metropolis Extra Light"/>
                <a:ea typeface="Metropolis Extra Light"/>
                <a:cs typeface="Metropolis Extra Light"/>
                <a:sym typeface="Metropolis Extra Light"/>
              </a:rPr>
              <a:t>Business Strategist</a:t>
            </a:r>
          </a:p>
        </p:txBody>
      </p:sp>
      <p:sp>
        <p:nvSpPr>
          <p:cNvPr id="166" name="TextBox 5"/>
          <p:cNvSpPr txBox="1"/>
          <p:nvPr/>
        </p:nvSpPr>
        <p:spPr>
          <a:xfrm>
            <a:off x="8029041" y="2086894"/>
            <a:ext cx="2906969" cy="231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1600">
                <a:solidFill>
                  <a:srgbClr val="89C672"/>
                </a:solidFill>
                <a:latin typeface="Metropolis Medium"/>
                <a:ea typeface="Metropolis Medium"/>
                <a:cs typeface="Metropolis Medium"/>
                <a:sym typeface="Metropolis Medium"/>
              </a:defRPr>
            </a:pPr>
            <a:r>
              <a:t>Marion Crook,</a:t>
            </a:r>
            <a:br/>
            <a:r>
              <a:rPr sz="1200"/>
              <a:t>BScN. PhD</a:t>
            </a:r>
            <a:br>
              <a:rPr sz="1200"/>
            </a:br>
            <a:r>
              <a:rPr sz="1200">
                <a:solidFill>
                  <a:srgbClr val="000000"/>
                </a:solidFill>
                <a:latin typeface="Metropolis Extra Light"/>
                <a:ea typeface="Metropolis Extra Light"/>
                <a:cs typeface="Metropolis Extra Light"/>
                <a:sym typeface="Metropolis Extra Light"/>
              </a:rPr>
              <a:t>Public Heath</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89C672"/>
                </a:solidFill>
                <a:latin typeface="Metropolis Medium"/>
                <a:ea typeface="Metropolis Medium"/>
                <a:cs typeface="Metropolis Medium"/>
                <a:sym typeface="Metropolis Medium"/>
              </a:defRPr>
            </a:pPr>
            <a:r>
              <a:t>Anthony Huston</a:t>
            </a:r>
            <a:br/>
            <a:r>
              <a:rPr sz="1200">
                <a:solidFill>
                  <a:srgbClr val="000000"/>
                </a:solidFill>
                <a:latin typeface="Metropolis Extra Light"/>
                <a:ea typeface="Metropolis Extra Light"/>
                <a:cs typeface="Metropolis Extra Light"/>
                <a:sym typeface="Metropolis Extra Light"/>
              </a:rPr>
              <a:t>Business Advisor and Board Member</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89C672"/>
                </a:solidFill>
                <a:latin typeface="Metropolis Medium"/>
                <a:ea typeface="Metropolis Medium"/>
                <a:cs typeface="Metropolis Medium"/>
                <a:sym typeface="Metropolis Medium"/>
              </a:defRPr>
            </a:pPr>
            <a:r>
              <a:t>Mitch Belobaba</a:t>
            </a:r>
            <a:br/>
            <a:r>
              <a:rPr sz="1200">
                <a:solidFill>
                  <a:srgbClr val="000000"/>
                </a:solidFill>
                <a:latin typeface="Metropolis Extra Light"/>
                <a:ea typeface="Metropolis Extra Light"/>
                <a:cs typeface="Metropolis Extra Light"/>
                <a:sym typeface="Metropolis Extra Light"/>
              </a:rPr>
              <a:t>Pastor, Mental Health and</a:t>
            </a:r>
            <a:br>
              <a:rPr sz="1200">
                <a:solidFill>
                  <a:srgbClr val="000000"/>
                </a:solidFill>
                <a:latin typeface="Metropolis Extra Light"/>
                <a:ea typeface="Metropolis Extra Light"/>
                <a:cs typeface="Metropolis Extra Light"/>
                <a:sym typeface="Metropolis Extra Light"/>
              </a:rPr>
            </a:br>
            <a:r>
              <a:rPr sz="1200">
                <a:solidFill>
                  <a:srgbClr val="000000"/>
                </a:solidFill>
                <a:latin typeface="Metropolis Extra Light"/>
                <a:ea typeface="Metropolis Extra Light"/>
                <a:cs typeface="Metropolis Extra Light"/>
                <a:sym typeface="Metropolis Extra Light"/>
              </a:rPr>
              <a:t>Addictions Advocate</a:t>
            </a:r>
          </a:p>
        </p:txBody>
      </p:sp>
      <p:pic>
        <p:nvPicPr>
          <p:cNvPr id="167" name="Picture 6" descr="Picture 6"/>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0" name="TextBox 2"/>
          <p:cNvSpPr txBox="1"/>
          <p:nvPr/>
        </p:nvSpPr>
        <p:spPr>
          <a:xfrm>
            <a:off x="1465667" y="2284586"/>
            <a:ext cx="2906970" cy="129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2000">
                <a:latin typeface="Metropolis Extra Light"/>
                <a:ea typeface="Metropolis Extra Light"/>
                <a:cs typeface="Metropolis Extra Light"/>
                <a:sym typeface="Metropolis Extra Light"/>
              </a:defRPr>
            </a:pPr>
            <a:r>
              <a:t>Our </a:t>
            </a:r>
            <a:r>
              <a:rPr>
                <a:solidFill>
                  <a:srgbClr val="E2422C"/>
                </a:solidFill>
                <a:latin typeface="Metropolis Bold"/>
                <a:ea typeface="Metropolis Bold"/>
                <a:cs typeface="Metropolis Bold"/>
                <a:sym typeface="Metropolis Bold"/>
              </a:rPr>
              <a:t>Consultants</a:t>
            </a:r>
            <a:endParaRPr>
              <a:solidFill>
                <a:srgbClr val="E2422C"/>
              </a:solidFill>
              <a:latin typeface="Metropolis Bold"/>
              <a:ea typeface="Metropolis Bold"/>
              <a:cs typeface="Metropolis Bold"/>
              <a:sym typeface="Metropolis Bold"/>
            </a:endParaRPr>
          </a:p>
          <a:p>
            <a:pPr>
              <a:spcBef>
                <a:spcPts val="2400"/>
              </a:spcBef>
              <a:defRPr sz="1600">
                <a:solidFill>
                  <a:srgbClr val="E2422C"/>
                </a:solidFill>
                <a:latin typeface="Metropolis Medium"/>
                <a:ea typeface="Metropolis Medium"/>
                <a:cs typeface="Metropolis Medium"/>
                <a:sym typeface="Metropolis Medium"/>
              </a:defRPr>
            </a:pPr>
            <a:r>
              <a:t>Scott Jackson</a:t>
            </a:r>
            <a:br/>
            <a:r>
              <a:rPr sz="1200">
                <a:solidFill>
                  <a:srgbClr val="000000"/>
                </a:solidFill>
                <a:latin typeface="Metropolis Extra Light"/>
                <a:ea typeface="Metropolis Extra Light"/>
                <a:cs typeface="Metropolis Extra Light"/>
                <a:sym typeface="Metropolis Extra Light"/>
              </a:rPr>
              <a:t>Team Lead, Technology</a:t>
            </a:r>
            <a:br>
              <a:rPr sz="1200">
                <a:solidFill>
                  <a:srgbClr val="000000"/>
                </a:solidFill>
                <a:latin typeface="Metropolis Extra Light"/>
                <a:ea typeface="Metropolis Extra Light"/>
                <a:cs typeface="Metropolis Extra Light"/>
                <a:sym typeface="Metropolis Extra Light"/>
              </a:rPr>
            </a:br>
            <a:r>
              <a:rPr sz="1200">
                <a:solidFill>
                  <a:srgbClr val="000000"/>
                </a:solidFill>
                <a:latin typeface="Metropolis Extra Light"/>
                <a:ea typeface="Metropolis Extra Light"/>
                <a:cs typeface="Metropolis Extra Light"/>
                <a:sym typeface="Metropolis Extra Light"/>
              </a:rPr>
              <a:t>Development &amp; Implementation</a:t>
            </a:r>
          </a:p>
        </p:txBody>
      </p:sp>
      <p:sp>
        <p:nvSpPr>
          <p:cNvPr id="171" name="TextBox 3"/>
          <p:cNvSpPr txBox="1"/>
          <p:nvPr/>
        </p:nvSpPr>
        <p:spPr>
          <a:xfrm>
            <a:off x="4561762" y="2283648"/>
            <a:ext cx="3147413" cy="184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2000">
                <a:latin typeface="Metropolis Extra Light"/>
                <a:ea typeface="Metropolis Extra Light"/>
                <a:cs typeface="Metropolis Extra Light"/>
                <a:sym typeface="Metropolis Extra Light"/>
              </a:defRPr>
            </a:pPr>
            <a:r>
              <a:t>Our </a:t>
            </a:r>
            <a:r>
              <a:rPr>
                <a:solidFill>
                  <a:srgbClr val="9F86B1"/>
                </a:solidFill>
                <a:latin typeface="Metropolis Bold"/>
                <a:ea typeface="Metropolis Bold"/>
                <a:cs typeface="Metropolis Bold"/>
                <a:sym typeface="Metropolis Bold"/>
              </a:rPr>
              <a:t>United States Team</a:t>
            </a:r>
            <a:endParaRPr>
              <a:solidFill>
                <a:srgbClr val="9F86B1"/>
              </a:solidFill>
              <a:latin typeface="Metropolis Bold"/>
              <a:ea typeface="Metropolis Bold"/>
              <a:cs typeface="Metropolis Bold"/>
              <a:sym typeface="Metropolis Bold"/>
            </a:endParaRPr>
          </a:p>
          <a:p>
            <a:pPr>
              <a:spcBef>
                <a:spcPts val="2400"/>
              </a:spcBef>
              <a:defRPr sz="1600">
                <a:solidFill>
                  <a:srgbClr val="9F86B1"/>
                </a:solidFill>
                <a:latin typeface="Metropolis Medium"/>
                <a:ea typeface="Metropolis Medium"/>
                <a:cs typeface="Metropolis Medium"/>
                <a:sym typeface="Metropolis Medium"/>
              </a:defRPr>
            </a:pPr>
            <a:r>
              <a:t>Andy Jones</a:t>
            </a:r>
            <a:br/>
            <a:r>
              <a:rPr sz="1200">
                <a:solidFill>
                  <a:srgbClr val="000000"/>
                </a:solidFill>
                <a:latin typeface="Metropolis Extra Light"/>
                <a:ea typeface="Metropolis Extra Light"/>
                <a:cs typeface="Metropolis Extra Light"/>
                <a:sym typeface="Metropolis Extra Light"/>
              </a:rPr>
              <a:t>Director, U.S. Operations</a:t>
            </a:r>
            <a:endParaRPr sz="1200">
              <a:solidFill>
                <a:srgbClr val="000000"/>
              </a:solidFill>
              <a:latin typeface="Metropolis Extra Light"/>
              <a:ea typeface="Metropolis Extra Light"/>
              <a:cs typeface="Metropolis Extra Light"/>
              <a:sym typeface="Metropolis Extra Light"/>
            </a:endParaRPr>
          </a:p>
          <a:p>
            <a:pPr>
              <a:spcBef>
                <a:spcPts val="2400"/>
              </a:spcBef>
              <a:defRPr sz="1600">
                <a:solidFill>
                  <a:srgbClr val="9F86B1"/>
                </a:solidFill>
                <a:latin typeface="Metropolis Medium"/>
                <a:ea typeface="Metropolis Medium"/>
                <a:cs typeface="Metropolis Medium"/>
                <a:sym typeface="Metropolis Medium"/>
              </a:defRPr>
            </a:pPr>
            <a:r>
              <a:t>Chris Callsen</a:t>
            </a:r>
            <a:br/>
            <a:r>
              <a:rPr sz="1200">
                <a:solidFill>
                  <a:srgbClr val="000000"/>
                </a:solidFill>
                <a:latin typeface="Metropolis Extra Light"/>
                <a:ea typeface="Metropolis Extra Light"/>
                <a:cs typeface="Metropolis Extra Light"/>
                <a:sym typeface="Metropolis Extra Light"/>
              </a:rPr>
              <a:t>Strategist Emergency Services</a:t>
            </a:r>
          </a:p>
        </p:txBody>
      </p:sp>
      <p:sp>
        <p:nvSpPr>
          <p:cNvPr id="172" name="TextBox 6"/>
          <p:cNvSpPr txBox="1"/>
          <p:nvPr/>
        </p:nvSpPr>
        <p:spPr>
          <a:xfrm>
            <a:off x="8529605" y="2283648"/>
            <a:ext cx="2334868" cy="112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400"/>
              </a:spcBef>
              <a:defRPr sz="2000">
                <a:latin typeface="Metropolis Extra Light"/>
                <a:ea typeface="Metropolis Extra Light"/>
                <a:cs typeface="Metropolis Extra Light"/>
                <a:sym typeface="Metropolis Extra Light"/>
              </a:defRPr>
            </a:pPr>
            <a:r>
              <a:t>Our </a:t>
            </a:r>
            <a:r>
              <a:rPr>
                <a:solidFill>
                  <a:srgbClr val="FFB955"/>
                </a:solidFill>
                <a:latin typeface="Metropolis Bold"/>
                <a:ea typeface="Metropolis Bold"/>
                <a:cs typeface="Metropolis Bold"/>
                <a:sym typeface="Metropolis Bold"/>
              </a:rPr>
              <a:t>Tech Support</a:t>
            </a:r>
            <a:endParaRPr>
              <a:solidFill>
                <a:srgbClr val="FFB955"/>
              </a:solidFill>
              <a:latin typeface="Metropolis Bold"/>
              <a:ea typeface="Metropolis Bold"/>
              <a:cs typeface="Metropolis Bold"/>
              <a:sym typeface="Metropolis Bold"/>
            </a:endParaRPr>
          </a:p>
          <a:p>
            <a:pPr>
              <a:spcBef>
                <a:spcPts val="2400"/>
              </a:spcBef>
              <a:defRPr sz="1600">
                <a:solidFill>
                  <a:srgbClr val="FFB955"/>
                </a:solidFill>
                <a:latin typeface="Metropolis Medium"/>
                <a:ea typeface="Metropolis Medium"/>
                <a:cs typeface="Metropolis Medium"/>
                <a:sym typeface="Metropolis Medium"/>
              </a:defRPr>
            </a:pPr>
            <a:r>
              <a:t>Kevin Belobaba</a:t>
            </a:r>
            <a:br/>
            <a:r>
              <a:rPr sz="1200">
                <a:solidFill>
                  <a:srgbClr val="000000"/>
                </a:solidFill>
                <a:latin typeface="Metropolis Extra Light"/>
                <a:ea typeface="Metropolis Extra Light"/>
                <a:cs typeface="Metropolis Extra Light"/>
                <a:sym typeface="Metropolis Extra Light"/>
              </a:rPr>
              <a:t>Team Lead, Help Desk</a:t>
            </a:r>
          </a:p>
        </p:txBody>
      </p:sp>
      <p:pic>
        <p:nvPicPr>
          <p:cNvPr id="173" name="Picture 8" descr="Picture 8"/>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6" name="TextBox 2"/>
          <p:cNvSpPr txBox="1"/>
          <p:nvPr/>
        </p:nvSpPr>
        <p:spPr>
          <a:xfrm>
            <a:off x="2282100" y="2934698"/>
            <a:ext cx="7627799" cy="987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3600"/>
              </a:lnSpc>
              <a:defRPr sz="2800">
                <a:latin typeface="Metropolis Extra Light"/>
                <a:ea typeface="Metropolis Extra Light"/>
                <a:cs typeface="Metropolis Extra Light"/>
                <a:sym typeface="Metropolis Extra Light"/>
              </a:defRPr>
            </a:pPr>
            <a:r>
              <a:t>Our platform provides the necessary tools to put people's health </a:t>
            </a:r>
            <a:r>
              <a:rPr>
                <a:solidFill>
                  <a:srgbClr val="16A7B5"/>
                </a:solidFill>
                <a:latin typeface="Metropolis Bold"/>
                <a:ea typeface="Metropolis Bold"/>
                <a:cs typeface="Metropolis Bold"/>
                <a:sym typeface="Metropolis Bold"/>
              </a:rPr>
              <a:t>into their own hands.</a:t>
            </a:r>
          </a:p>
        </p:txBody>
      </p:sp>
      <p:sp>
        <p:nvSpPr>
          <p:cNvPr id="177" name="Rectangle 5"/>
          <p:cNvSpPr txBox="1"/>
          <p:nvPr/>
        </p:nvSpPr>
        <p:spPr>
          <a:xfrm>
            <a:off x="4877154" y="4975152"/>
            <a:ext cx="243769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2400"/>
              </a:spcBef>
              <a:defRPr sz="1200">
                <a:latin typeface="Metropolis Extra Light"/>
                <a:ea typeface="Metropolis Extra Light"/>
                <a:cs typeface="Metropolis Extra Light"/>
                <a:sym typeface="Metropolis Extra Light"/>
              </a:defRPr>
            </a:pPr>
            <a:r>
              <a:t>Lifeguard has a </a:t>
            </a:r>
            <a:r>
              <a:rPr>
                <a:solidFill>
                  <a:srgbClr val="16A7B5"/>
                </a:solidFill>
                <a:latin typeface="Metropolis Bold"/>
                <a:ea typeface="Metropolis Bold"/>
                <a:cs typeface="Metropolis Bold"/>
                <a:sym typeface="Metropolis Bold"/>
              </a:rPr>
              <a:t>patent pending.</a:t>
            </a:r>
          </a:p>
        </p:txBody>
      </p:sp>
      <p:pic>
        <p:nvPicPr>
          <p:cNvPr id="178" name="Picture 6" descr="Picture 6"/>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1" name="TextBox 2"/>
          <p:cNvSpPr txBox="1"/>
          <p:nvPr/>
        </p:nvSpPr>
        <p:spPr>
          <a:xfrm>
            <a:off x="2411463" y="2704538"/>
            <a:ext cx="7369073" cy="14444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3600"/>
              </a:lnSpc>
              <a:defRPr sz="2800">
                <a:latin typeface="Metropolis Extra Light"/>
                <a:ea typeface="Metropolis Extra Light"/>
                <a:cs typeface="Metropolis Extra Light"/>
                <a:sym typeface="Metropolis Extra Light"/>
              </a:defRPr>
            </a:pPr>
            <a:r>
              <a:t>We are positioned to change the way healthcare systems operate and continue to save lives — </a:t>
            </a:r>
            <a:r>
              <a:rPr>
                <a:solidFill>
                  <a:srgbClr val="16A7B5"/>
                </a:solidFill>
                <a:latin typeface="Metropolis Bold"/>
                <a:ea typeface="Metropolis Bold"/>
                <a:cs typeface="Metropolis Bold"/>
                <a:sym typeface="Metropolis Bold"/>
              </a:rPr>
              <a:t>around the world.</a:t>
            </a:r>
          </a:p>
        </p:txBody>
      </p:sp>
      <p:sp>
        <p:nvSpPr>
          <p:cNvPr id="182" name="Rectangle 5"/>
          <p:cNvSpPr txBox="1"/>
          <p:nvPr/>
        </p:nvSpPr>
        <p:spPr>
          <a:xfrm>
            <a:off x="4877154" y="4975152"/>
            <a:ext cx="243769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2400"/>
              </a:spcBef>
              <a:defRPr sz="1200">
                <a:latin typeface="Metropolis Extra Light"/>
                <a:ea typeface="Metropolis Extra Light"/>
                <a:cs typeface="Metropolis Extra Light"/>
                <a:sym typeface="Metropolis Extra Light"/>
              </a:defRPr>
            </a:pPr>
            <a:r>
              <a:t>Lifeguard has a </a:t>
            </a:r>
            <a:r>
              <a:rPr>
                <a:solidFill>
                  <a:srgbClr val="16A7B5"/>
                </a:solidFill>
                <a:latin typeface="Metropolis Bold"/>
                <a:ea typeface="Metropolis Bold"/>
                <a:cs typeface="Metropolis Bold"/>
                <a:sym typeface="Metropolis Bold"/>
              </a:rPr>
              <a:t>patent pending.</a:t>
            </a:r>
          </a:p>
        </p:txBody>
      </p:sp>
      <p:pic>
        <p:nvPicPr>
          <p:cNvPr id="183" name="Picture 6" descr="Picture 6"/>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6" name="TextBox 2"/>
          <p:cNvSpPr txBox="1"/>
          <p:nvPr/>
        </p:nvSpPr>
        <p:spPr>
          <a:xfrm>
            <a:off x="2411463" y="2676900"/>
            <a:ext cx="7369073" cy="13750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5000"/>
              </a:lnSpc>
              <a:defRPr sz="2800">
                <a:latin typeface="Metropolis Extra Light"/>
                <a:ea typeface="Metropolis Extra Light"/>
                <a:cs typeface="Metropolis Extra Light"/>
                <a:sym typeface="Metropolis Extra Light"/>
              </a:defRPr>
            </a:pPr>
            <a:r>
              <a:t>To learn more, visit</a:t>
            </a:r>
            <a:br/>
            <a:r>
              <a:rPr sz="5400">
                <a:solidFill>
                  <a:srgbClr val="16A7B5"/>
                </a:solidFill>
                <a:latin typeface="Metropolis Bold"/>
                <a:ea typeface="Metropolis Bold"/>
                <a:cs typeface="Metropolis Bold"/>
                <a:sym typeface="Metropolis Bold"/>
              </a:rPr>
              <a:t>LifeguardDH.com</a:t>
            </a:r>
          </a:p>
        </p:txBody>
      </p:sp>
      <p:pic>
        <p:nvPicPr>
          <p:cNvPr id="187"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97" name="TextBox 2"/>
          <p:cNvSpPr txBox="1"/>
          <p:nvPr/>
        </p:nvSpPr>
        <p:spPr>
          <a:xfrm>
            <a:off x="1336150" y="2521058"/>
            <a:ext cx="9519699" cy="19017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ts val="3600"/>
              </a:lnSpc>
              <a:defRPr sz="2800">
                <a:latin typeface="Metropolis Extra Light"/>
                <a:ea typeface="Metropolis Extra Light"/>
                <a:cs typeface="Metropolis Extra Light"/>
                <a:sym typeface="Metropolis Extra Light"/>
              </a:defRPr>
            </a:lvl1pPr>
          </a:lstStyle>
          <a:p>
            <a:pPr/>
            <a:r>
              <a:t>In 2017, while completing his own personal treatment, founder and CEO, Jeff Hardy, was shaken by the untimely death of a close friend of his, due to a fentanyl overdose. This event inspired him to take action. </a:t>
            </a:r>
          </a:p>
        </p:txBody>
      </p:sp>
      <p:pic>
        <p:nvPicPr>
          <p:cNvPr id="98"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1" name="TextBox 2"/>
          <p:cNvSpPr txBox="1"/>
          <p:nvPr/>
        </p:nvSpPr>
        <p:spPr>
          <a:xfrm>
            <a:off x="2569429" y="2736501"/>
            <a:ext cx="7053139" cy="14445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ts val="3600"/>
              </a:lnSpc>
              <a:defRPr sz="2800">
                <a:latin typeface="Metropolis Extra Light"/>
                <a:ea typeface="Metropolis Extra Light"/>
                <a:cs typeface="Metropolis Extra Light"/>
                <a:sym typeface="Metropolis Extra Light"/>
              </a:defRPr>
            </a:lvl1pPr>
          </a:lstStyle>
          <a:p>
            <a:pPr/>
            <a:r>
              <a:t>His solution? Smart technologies that would bring emergency responders directly to people who have overdosed.</a:t>
            </a:r>
          </a:p>
        </p:txBody>
      </p:sp>
      <p:pic>
        <p:nvPicPr>
          <p:cNvPr id="102"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5" name="TextBox 2"/>
          <p:cNvSpPr txBox="1"/>
          <p:nvPr/>
        </p:nvSpPr>
        <p:spPr>
          <a:xfrm>
            <a:off x="2897421" y="3167389"/>
            <a:ext cx="6397157"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800">
                <a:latin typeface="Metropolis Extra Light"/>
                <a:ea typeface="Metropolis Extra Light"/>
                <a:cs typeface="Metropolis Extra Light"/>
                <a:sym typeface="Metropolis Extra Light"/>
              </a:defRPr>
            </a:pPr>
            <a:r>
              <a:t>With this, </a:t>
            </a:r>
            <a:r>
              <a:rPr>
                <a:solidFill>
                  <a:srgbClr val="16A7B5"/>
                </a:solidFill>
                <a:latin typeface="Metropolis Bold"/>
                <a:ea typeface="Metropolis Bold"/>
                <a:cs typeface="Metropolis Bold"/>
                <a:sym typeface="Metropolis Bold"/>
              </a:rPr>
              <a:t>Lifeguard App</a:t>
            </a:r>
            <a:r>
              <a:t> was born!</a:t>
            </a:r>
          </a:p>
        </p:txBody>
      </p:sp>
      <p:pic>
        <p:nvPicPr>
          <p:cNvPr id="106" name="Picture 6" descr="Picture 6"/>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lifeguardapp_presentation-deck_app-mock_1a-2.jpg" descr="lifeguardapp_presentation-deck_app-mock_1a-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9" name="Rectangle 3"/>
          <p:cNvSpPr txBox="1"/>
          <p:nvPr/>
        </p:nvSpPr>
        <p:spPr>
          <a:xfrm>
            <a:off x="9488105" y="3013500"/>
            <a:ext cx="2227530" cy="7902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16A7B5"/>
                </a:solidFill>
                <a:latin typeface="Metropolis Bold"/>
                <a:ea typeface="Metropolis Bold"/>
                <a:cs typeface="Metropolis Bold"/>
                <a:sym typeface="Metropolis Bold"/>
              </a:defRPr>
            </a:pPr>
            <a:r>
              <a:t>Lifeguard App</a:t>
            </a:r>
          </a:p>
          <a:p>
            <a:pPr>
              <a:defRPr sz="1200">
                <a:latin typeface="Metropolis Extra Light"/>
                <a:ea typeface="Metropolis Extra Light"/>
                <a:cs typeface="Metropolis Extra Light"/>
                <a:sym typeface="Metropolis Extra Light"/>
              </a:defRPr>
            </a:pPr>
            <a:r>
              <a:t>You’ll Never </a:t>
            </a:r>
            <a:r>
              <a:rPr>
                <a:solidFill>
                  <a:srgbClr val="16A7B5"/>
                </a:solidFill>
                <a:latin typeface="Metropolis Bold"/>
                <a:ea typeface="Metropolis Bold"/>
                <a:cs typeface="Metropolis Bold"/>
                <a:sym typeface="Metropolis Bold"/>
              </a:rPr>
              <a:t>Use Alone</a:t>
            </a:r>
            <a:r>
              <a:t> Again.</a:t>
            </a:r>
          </a:p>
        </p:txBody>
      </p:sp>
      <p:pic>
        <p:nvPicPr>
          <p:cNvPr id="110" name="Picture 4" descr="Picture 4"/>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3" name="TextBox 2"/>
          <p:cNvSpPr txBox="1"/>
          <p:nvPr/>
        </p:nvSpPr>
        <p:spPr>
          <a:xfrm>
            <a:off x="1336150" y="2242200"/>
            <a:ext cx="9519699" cy="23589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3600"/>
              </a:lnSpc>
              <a:defRPr sz="2800">
                <a:solidFill>
                  <a:srgbClr val="16A7B5"/>
                </a:solidFill>
                <a:latin typeface="Metropolis Bold"/>
                <a:ea typeface="Metropolis Bold"/>
                <a:cs typeface="Metropolis Bold"/>
                <a:sym typeface="Metropolis Bold"/>
              </a:defRPr>
            </a:pPr>
            <a:r>
              <a:t>Lifeguard App</a:t>
            </a:r>
            <a:r>
              <a:rPr>
                <a:solidFill>
                  <a:srgbClr val="000000"/>
                </a:solidFill>
                <a:latin typeface="Metropolis Extra Light"/>
                <a:ea typeface="Metropolis Extra Light"/>
                <a:cs typeface="Metropolis Extra Light"/>
                <a:sym typeface="Metropolis Extra Light"/>
              </a:rPr>
              <a:t> is a smartphone and tablet based application that, once enabled, automatically connects a drug user, whether habitual or recreational, to emergency responders if the user becomes unconscious and unable to function.</a:t>
            </a:r>
          </a:p>
        </p:txBody>
      </p:sp>
      <p:pic>
        <p:nvPicPr>
          <p:cNvPr id="114"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TextBox 2"/>
          <p:cNvSpPr txBox="1"/>
          <p:nvPr/>
        </p:nvSpPr>
        <p:spPr>
          <a:xfrm>
            <a:off x="1336150" y="2703864"/>
            <a:ext cx="9519699" cy="14445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ts val="3600"/>
              </a:lnSpc>
              <a:defRPr sz="2800">
                <a:latin typeface="Metropolis Extra Light"/>
                <a:ea typeface="Metropolis Extra Light"/>
                <a:cs typeface="Metropolis Extra Light"/>
                <a:sym typeface="Metropolis Extra Light"/>
              </a:defRPr>
            </a:lvl1pPr>
          </a:lstStyle>
          <a:p>
            <a:pPr/>
            <a:r>
              <a:t>The app puts the control in the hands of the user, and it arms the emergency responders with information that is vital to the success of emergency interventions.</a:t>
            </a:r>
          </a:p>
        </p:txBody>
      </p:sp>
      <p:pic>
        <p:nvPicPr>
          <p:cNvPr id="118"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1" name="TextBox 2"/>
          <p:cNvSpPr txBox="1"/>
          <p:nvPr/>
        </p:nvSpPr>
        <p:spPr>
          <a:xfrm>
            <a:off x="1336150" y="2703864"/>
            <a:ext cx="9519699" cy="14445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3600"/>
              </a:lnSpc>
              <a:defRPr sz="2800">
                <a:latin typeface="Metropolis Extra Light"/>
                <a:ea typeface="Metropolis Extra Light"/>
                <a:cs typeface="Metropolis Extra Light"/>
                <a:sym typeface="Metropolis Extra Light"/>
              </a:defRPr>
            </a:pPr>
            <a:r>
              <a:t>Since </a:t>
            </a:r>
            <a:r>
              <a:rPr>
                <a:solidFill>
                  <a:srgbClr val="16A7B5"/>
                </a:solidFill>
                <a:latin typeface="Metropolis Bold"/>
                <a:ea typeface="Metropolis Bold"/>
                <a:cs typeface="Metropolis Bold"/>
                <a:sym typeface="Metropolis Bold"/>
              </a:rPr>
              <a:t>90% of overdoses </a:t>
            </a:r>
            <a:r>
              <a:t>occur when users are alone and in their own spaces, a user directed app is critical for timely intervention.</a:t>
            </a:r>
          </a:p>
        </p:txBody>
      </p:sp>
      <p:pic>
        <p:nvPicPr>
          <p:cNvPr id="122" name="Picture 5" descr="Picture 5"/>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lifeguardapp_design_skin_v2a copy.jpg" descr="lifeguardapp_design_skin_v2a copy.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25" name="Picture 3" descr="Picture 3"/>
          <p:cNvPicPr>
            <a:picLocks noChangeAspect="1"/>
          </p:cNvPicPr>
          <p:nvPr/>
        </p:nvPicPr>
        <p:blipFill>
          <a:blip r:embed="rId3">
            <a:extLst/>
          </a:blip>
          <a:stretch>
            <a:fillRect/>
          </a:stretch>
        </p:blipFill>
        <p:spPr>
          <a:xfrm>
            <a:off x="10490324" y="289994"/>
            <a:ext cx="1363579" cy="378106"/>
          </a:xfrm>
          <a:prstGeom prst="rect">
            <a:avLst/>
          </a:prstGeom>
          <a:ln w="12700">
            <a:miter lim="400000"/>
          </a:ln>
        </p:spPr>
      </p:pic>
      <p:sp>
        <p:nvSpPr>
          <p:cNvPr id="126" name="TextBox 9"/>
          <p:cNvSpPr txBox="1"/>
          <p:nvPr/>
        </p:nvSpPr>
        <p:spPr>
          <a:xfrm>
            <a:off x="6505783" y="5371829"/>
            <a:ext cx="1844605"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user accepts the </a:t>
            </a:r>
            <a:r>
              <a:rPr>
                <a:solidFill>
                  <a:srgbClr val="16A7B5"/>
                </a:solidFill>
                <a:latin typeface="Metropolis Bold"/>
                <a:ea typeface="Metropolis Bold"/>
                <a:cs typeface="Metropolis Bold"/>
                <a:sym typeface="Metropolis Bold"/>
              </a:rPr>
              <a:t>warning</a:t>
            </a:r>
            <a:r>
              <a:t> that the app will contact emergency services.</a:t>
            </a:r>
          </a:p>
        </p:txBody>
      </p:sp>
      <p:sp>
        <p:nvSpPr>
          <p:cNvPr id="127" name="TextBox 11"/>
          <p:cNvSpPr txBox="1"/>
          <p:nvPr/>
        </p:nvSpPr>
        <p:spPr>
          <a:xfrm>
            <a:off x="3840132" y="5371827"/>
            <a:ext cx="1844605"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user enters the </a:t>
            </a:r>
            <a:r>
              <a:rPr>
                <a:solidFill>
                  <a:srgbClr val="16A7B5"/>
                </a:solidFill>
                <a:latin typeface="Metropolis Bold"/>
                <a:ea typeface="Metropolis Bold"/>
                <a:cs typeface="Metropolis Bold"/>
                <a:sym typeface="Metropolis Bold"/>
              </a:rPr>
              <a:t>two-factor verification code</a:t>
            </a:r>
            <a:r>
              <a:t> that was sent to their phone via text message.</a:t>
            </a:r>
          </a:p>
        </p:txBody>
      </p:sp>
      <p:sp>
        <p:nvSpPr>
          <p:cNvPr id="128" name="TextBox 6"/>
          <p:cNvSpPr txBox="1"/>
          <p:nvPr/>
        </p:nvSpPr>
        <p:spPr>
          <a:xfrm>
            <a:off x="1135578" y="5371827"/>
            <a:ext cx="184460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user enters their </a:t>
            </a:r>
            <a:r>
              <a:rPr>
                <a:solidFill>
                  <a:srgbClr val="16A7B5"/>
                </a:solidFill>
                <a:latin typeface="Metropolis Bold"/>
                <a:ea typeface="Metropolis Bold"/>
                <a:cs typeface="Metropolis Bold"/>
                <a:sym typeface="Metropolis Bold"/>
              </a:rPr>
              <a:t>name</a:t>
            </a:r>
            <a:br>
              <a:rPr>
                <a:solidFill>
                  <a:srgbClr val="16A7B5"/>
                </a:solidFill>
                <a:latin typeface="Metropolis Bold"/>
                <a:ea typeface="Metropolis Bold"/>
                <a:cs typeface="Metropolis Bold"/>
                <a:sym typeface="Metropolis Bold"/>
              </a:rPr>
            </a:br>
            <a:r>
              <a:t>and </a:t>
            </a:r>
            <a:r>
              <a:rPr>
                <a:solidFill>
                  <a:srgbClr val="16A7B5"/>
                </a:solidFill>
                <a:latin typeface="Metropolis Bold"/>
                <a:ea typeface="Metropolis Bold"/>
                <a:cs typeface="Metropolis Bold"/>
                <a:sym typeface="Metropolis Bold"/>
              </a:rPr>
              <a:t>contact number</a:t>
            </a:r>
            <a:r>
              <a:t>.</a:t>
            </a:r>
          </a:p>
        </p:txBody>
      </p:sp>
      <p:sp>
        <p:nvSpPr>
          <p:cNvPr id="129" name="TextBox 7"/>
          <p:cNvSpPr txBox="1"/>
          <p:nvPr/>
        </p:nvSpPr>
        <p:spPr>
          <a:xfrm>
            <a:off x="9186418" y="5371829"/>
            <a:ext cx="1844605"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latin typeface="Metropolis Extra Light"/>
                <a:ea typeface="Metropolis Extra Light"/>
                <a:cs typeface="Metropolis Extra Light"/>
                <a:sym typeface="Metropolis Extra Light"/>
              </a:defRPr>
            </a:pPr>
            <a:r>
              <a:t>The </a:t>
            </a:r>
            <a:r>
              <a:rPr>
                <a:solidFill>
                  <a:srgbClr val="16A7B5"/>
                </a:solidFill>
                <a:latin typeface="Metropolis Bold"/>
                <a:ea typeface="Metropolis Bold"/>
                <a:cs typeface="Metropolis Bold"/>
                <a:sym typeface="Metropolis Bold"/>
              </a:rPr>
              <a:t>Home Screen</a:t>
            </a:r>
            <a:r>
              <a:t> is displayed.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